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60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83B3E-0132-4433-B35C-4E3E46BED293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8B11F-E95F-473C-8416-90CDFC0EF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452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D8B11F-E95F-473C-8416-90CDFC0EF78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3428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71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570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087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31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3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832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11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385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92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08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8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CF682-4A87-4F5E-91FC-4EA7AC2A642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74D0C-D7FB-4C3D-B0DF-56850DE53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88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52256"/>
            <a:ext cx="9144000" cy="30361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Исследовательский путь к «умению оценивать историческую личность»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3602038"/>
            <a:ext cx="10016971" cy="165576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6000" b="1" dirty="0" smtClean="0"/>
              <a:t>Костина </a:t>
            </a:r>
            <a:r>
              <a:rPr lang="ru-RU" sz="6000" b="1" dirty="0" smtClean="0"/>
              <a:t>Татьяна Владимировна,</a:t>
            </a:r>
          </a:p>
          <a:p>
            <a:pPr algn="r"/>
            <a:r>
              <a:rPr lang="ru-RU" sz="6000" b="1" dirty="0" smtClean="0"/>
              <a:t>Пьянкова Ирина Аркадьевна,</a:t>
            </a:r>
          </a:p>
          <a:p>
            <a:pPr algn="r"/>
            <a:r>
              <a:rPr lang="ru-RU" sz="6000" b="1" dirty="0" smtClean="0"/>
              <a:t>учителя истории и обществознания МАОУ СОШ № 10,</a:t>
            </a:r>
          </a:p>
          <a:p>
            <a:pPr algn="r"/>
            <a:r>
              <a:rPr lang="ru-RU" sz="6000" b="1" dirty="0" smtClean="0"/>
              <a:t>город Чайковский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2396446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Шаг </a:t>
            </a:r>
            <a:r>
              <a:rPr lang="ru-RU" b="1" dirty="0">
                <a:solidFill>
                  <a:srgbClr val="C00000"/>
                </a:solidFill>
              </a:rPr>
              <a:t>5. Как оцениваем?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5764" y="1815029"/>
            <a:ext cx="86017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Критерии?  Параметры? </a:t>
            </a:r>
            <a:r>
              <a:rPr lang="ru-RU" sz="4000" b="1" dirty="0" smtClean="0">
                <a:solidFill>
                  <a:srgbClr val="00B050"/>
                </a:solidFill>
              </a:rPr>
              <a:t>П</a:t>
            </a:r>
            <a:r>
              <a:rPr lang="ru-RU" sz="4000" b="1" dirty="0" smtClean="0">
                <a:solidFill>
                  <a:srgbClr val="00B050"/>
                </a:solidFill>
              </a:rPr>
              <a:t>оказатели? 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981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Шаг  </a:t>
            </a:r>
            <a:r>
              <a:rPr lang="ru-RU" b="1" dirty="0">
                <a:solidFill>
                  <a:srgbClr val="FF0000"/>
                </a:solidFill>
              </a:rPr>
              <a:t>1. Историческая личность в современной методике преподавания истории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3592" y="1866568"/>
            <a:ext cx="3280500" cy="435133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194" y="1837678"/>
            <a:ext cx="7368654" cy="4754191"/>
          </a:xfrm>
        </p:spPr>
      </p:pic>
    </p:spTree>
    <p:extLst>
      <p:ext uri="{BB962C8B-B14F-4D97-AF65-F5344CB8AC3E}">
        <p14:creationId xmlns:p14="http://schemas.microsoft.com/office/powerpoint/2010/main" xmlns="" val="3328212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Шаг </a:t>
            </a:r>
            <a:r>
              <a:rPr lang="ru-RU" b="1" dirty="0">
                <a:solidFill>
                  <a:srgbClr val="FF0000"/>
                </a:solidFill>
              </a:rPr>
              <a:t>2. Что такое историческая личность?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97150" y="1825625"/>
            <a:ext cx="55226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сторическая</a:t>
            </a:r>
            <a:r>
              <a:rPr lang="ru-RU" sz="3600" b="1" dirty="0">
                <a:solidFill>
                  <a:srgbClr val="C00000"/>
                </a:solidFill>
              </a:rPr>
              <a:t> личность</a:t>
            </a:r>
            <a:r>
              <a:rPr lang="ru-RU" sz="3600" dirty="0"/>
              <a:t> </a:t>
            </a:r>
            <a:r>
              <a:rPr lang="ru-RU" sz="3600" dirty="0" smtClean="0"/>
              <a:t>-</a:t>
            </a:r>
            <a:r>
              <a:rPr lang="ru-RU" sz="3600" b="1" dirty="0" smtClean="0"/>
              <a:t>это</a:t>
            </a:r>
            <a:r>
              <a:rPr lang="ru-RU" sz="3600" b="1" dirty="0"/>
              <a:t> человек, деятельность которого оказывает влияние на ход и исход крупных исторических 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событий</a:t>
            </a:r>
            <a:endParaRPr lang="ru-RU" sz="3600" b="1" dirty="0"/>
          </a:p>
          <a:p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2007163"/>
            <a:ext cx="5181600" cy="3988261"/>
          </a:xfrm>
        </p:spPr>
      </p:pic>
    </p:spTree>
    <p:extLst>
      <p:ext uri="{BB962C8B-B14F-4D97-AF65-F5344CB8AC3E}">
        <p14:creationId xmlns:p14="http://schemas.microsoft.com/office/powerpoint/2010/main" xmlns="" val="1617086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Шаг </a:t>
            </a:r>
            <a:r>
              <a:rPr lang="ru-RU" b="1" dirty="0">
                <a:solidFill>
                  <a:srgbClr val="C00000"/>
                </a:solidFill>
              </a:rPr>
              <a:t>3.Оценочные умения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96000011"/>
              </p:ext>
            </p:extLst>
          </p:nvPr>
        </p:nvGraphicFramePr>
        <p:xfrm>
          <a:off x="614150" y="2337019"/>
          <a:ext cx="10877266" cy="3108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0457"/>
                <a:gridCol w="3100526"/>
                <a:gridCol w="3546283"/>
              </a:tblGrid>
              <a:tr h="13280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 класс История Древнего мира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 класс История Отечества и Средних веков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7 - 9  класс История Отечества и Нового времени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80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Давать оценку наиболее значительным событиям и личностям древней истории.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Давать оценку событиям и личностям отечественной и всеобщей истории Средних веков.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Давать оценку событиям и личностям отечественной и всеобщей истории Нового времени.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7771" y="1506022"/>
            <a:ext cx="10460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/>
              <a:t>Основные виды деятельности ученика по приобретению оценочных </a:t>
            </a:r>
            <a:r>
              <a:rPr lang="ru-RU" sz="2400" i="1" dirty="0" smtClean="0"/>
              <a:t>умений</a:t>
            </a:r>
          </a:p>
          <a:p>
            <a:r>
              <a:rPr lang="ru-RU" sz="2400" i="1" dirty="0" smtClean="0"/>
              <a:t> </a:t>
            </a:r>
            <a:r>
              <a:rPr lang="ru-RU" sz="2400" i="1" dirty="0"/>
              <a:t>в ходе изучения истории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76270" y="5622877"/>
            <a:ext cx="10177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i="1" dirty="0"/>
              <a:t>И</a:t>
            </a:r>
            <a:r>
              <a:rPr lang="ru-RU" i="1" dirty="0" smtClean="0"/>
              <a:t>з </a:t>
            </a:r>
            <a:r>
              <a:rPr lang="ru-RU" i="1" dirty="0"/>
              <a:t>Примерной основной образовательной программы по истории Отечества и всеобщей истории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3013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Умение оценивать деятельность исторической личности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как </a:t>
            </a:r>
            <a:r>
              <a:rPr lang="ru-RU" b="1" i="1" dirty="0"/>
              <a:t>предметный</a:t>
            </a:r>
            <a:r>
              <a:rPr lang="ru-RU" dirty="0"/>
              <a:t> образовательный результат за курс всеобщей и отечественной истории конкретизирован в </a:t>
            </a:r>
            <a:r>
              <a:rPr lang="ru-RU" i="1" dirty="0"/>
              <a:t>Примерной основной образовательной программе </a:t>
            </a:r>
            <a:r>
              <a:rPr lang="ru-RU" dirty="0"/>
              <a:t>основного общего образования: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рассказывать устно или письменно об исторических событиях, их участниках;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приводить оценки исторических событий и личностей, изложенных в учебной литературе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определять и объяснять (аргументировать) своё отношение к наиболее -значительным личностям;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давать </a:t>
            </a:r>
            <a:r>
              <a:rPr lang="ru-RU" dirty="0"/>
              <a:t>описание личностям древней истории.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423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Виды </a:t>
            </a:r>
            <a:r>
              <a:rPr lang="ru-RU" b="1" i="1" dirty="0"/>
              <a:t>оценочных действий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9207835"/>
              </p:ext>
            </p:extLst>
          </p:nvPr>
        </p:nvGraphicFramePr>
        <p:xfrm>
          <a:off x="838202" y="1569493"/>
          <a:ext cx="10298372" cy="4817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3488"/>
                <a:gridCol w="2757085"/>
                <a:gridCol w="4637799"/>
              </a:tblGrid>
              <a:tr h="172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 класс История Древнего мира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6 -7 класс История Отечества и Средних веков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8 - 9  класс История Отечества и Нового времени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7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Определение симпатий и антипатий к историческим личностям, деятелям.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>
                          <a:effectLst/>
                        </a:rPr>
                        <a:t>Выявление разности в оценках исторических деятелей, причин и последствий деятельности.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>
                          <a:effectLst/>
                        </a:rPr>
                        <a:t>Аргументация противоположных оценок деятельности исторических личностей, раскрытие мотивов и ценностных ориентаций, выявление критериев, лежащих в основе оценочной деятельности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0586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Шаг </a:t>
            </a:r>
            <a:r>
              <a:rPr lang="ru-RU" b="1" dirty="0">
                <a:solidFill>
                  <a:srgbClr val="FF0000"/>
                </a:solidFill>
              </a:rPr>
              <a:t>4. Что оцениванием?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99120" cy="435133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200" b="1" dirty="0">
                <a:solidFill>
                  <a:srgbClr val="00B050"/>
                </a:solidFill>
              </a:rPr>
              <a:t>Нравственность</a:t>
            </a:r>
            <a:r>
              <a:rPr lang="ru-RU" sz="4200" dirty="0">
                <a:solidFill>
                  <a:srgbClr val="00B050"/>
                </a:solidFill>
              </a:rPr>
              <a:t> </a:t>
            </a:r>
            <a:endParaRPr lang="ru-RU" sz="4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ru-RU" sz="3300" dirty="0" smtClean="0"/>
              <a:t>правила</a:t>
            </a:r>
            <a:r>
              <a:rPr lang="ru-RU" sz="3300" dirty="0"/>
              <a:t>, определяющие поведение; духовные и душевные качества, необходимые человеку в обществе, а также выполнение этих правил, поведение.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52856" cy="435133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200" b="1" dirty="0" err="1" smtClean="0">
                <a:solidFill>
                  <a:srgbClr val="00B050"/>
                </a:solidFill>
              </a:rPr>
              <a:t>Мора́ль</a:t>
            </a:r>
            <a:endParaRPr lang="ru-RU" sz="4200" b="1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ru-RU" dirty="0"/>
              <a:t> (лат. </a:t>
            </a:r>
            <a:r>
              <a:rPr lang="ru-RU" dirty="0" err="1"/>
              <a:t>moralis</a:t>
            </a:r>
            <a:r>
              <a:rPr lang="ru-RU" dirty="0"/>
              <a:t> — касающийся нравов) — один из основных способов нормативной регуляции действий человека. Мораль охватывает нравственные взгляды и чувства, жизненные ориентации и принципы, цели и мотивы поступков и отношений, проводя границу между добром и злом, совестливостью и бессовестностью, честью и бесчестием, справедливостью и несправедливостью, нормой и ненормальностью, милосердием и жестокостью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4718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Развитие </a:t>
            </a:r>
            <a:r>
              <a:rPr lang="ru-RU" b="1" dirty="0">
                <a:solidFill>
                  <a:srgbClr val="C00000"/>
                </a:solidFill>
              </a:rPr>
              <a:t>ожидаемых образовательных результатов учащихся основной школы в рамках </a:t>
            </a:r>
            <a:r>
              <a:rPr lang="ru-RU" b="1" dirty="0" err="1">
                <a:solidFill>
                  <a:srgbClr val="C00000"/>
                </a:solidFill>
              </a:rPr>
              <a:t>апробационной</a:t>
            </a:r>
            <a:r>
              <a:rPr lang="ru-RU" b="1" dirty="0">
                <a:solidFill>
                  <a:srgbClr val="C00000"/>
                </a:solidFill>
              </a:rPr>
              <a:t> 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79602863"/>
              </p:ext>
            </p:extLst>
          </p:nvPr>
        </p:nvGraphicFramePr>
        <p:xfrm>
          <a:off x="518615" y="2209302"/>
          <a:ext cx="10972799" cy="4396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6556"/>
                <a:gridCol w="1902076"/>
                <a:gridCol w="1901043"/>
                <a:gridCol w="2195179"/>
                <a:gridCol w="1901043"/>
                <a:gridCol w="1316902"/>
              </a:tblGrid>
              <a:tr h="439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5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6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7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8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9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56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Ожидаемый результат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Оценочное суждение на основе базовых понятий морали: добро, зло, справедливость, долг и честь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Оценочное суждение на основе структуры деятельности человека: причины, средства и результат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Оценочные суждения на основе социально-экономического аспекта: среда и авторитеты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Объяснять свое отношение к наиболее значимым событиям и личностям истории России и всеобщей истории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Закрепление умения в рабочем режиме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838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64910336"/>
              </p:ext>
            </p:extLst>
          </p:nvPr>
        </p:nvGraphicFramePr>
        <p:xfrm>
          <a:off x="600500" y="982641"/>
          <a:ext cx="10959152" cy="5186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4371"/>
                <a:gridCol w="1899712"/>
                <a:gridCol w="1898679"/>
                <a:gridCol w="2192448"/>
                <a:gridCol w="1898679"/>
                <a:gridCol w="1315263"/>
              </a:tblGrid>
              <a:tr h="440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5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6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7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8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9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</a:tr>
              <a:tr h="3168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Ожидаемый результат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effectLst/>
                        </a:rPr>
                        <a:t>Оценочное суждение на основе базовых понятий морали: добро, зло, справедливость, долг и честь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Оценочное суждение на основе структуры деятельности человека: причины, средства и результат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Оценочные суждения на основе социально-экономического аспекта: среда и авторитеты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Объяснять свое отношение к наиболее значимым событиям и личностям истории России и всеобщей истории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Закрепление умения в рабочем режиме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</a:tr>
              <a:tr h="1577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b="1" i="0" dirty="0">
                          <a:effectLst/>
                        </a:rPr>
                        <a:t>Умение находить в тексте оценочные суждения авторов.</a:t>
                      </a:r>
                      <a:endParaRPr lang="ru-RU" sz="18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049939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420</Words>
  <Application>Microsoft Office PowerPoint</Application>
  <PresentationFormat>Произвольный</PresentationFormat>
  <Paragraphs>80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Исследовательский путь к «умению оценивать историческую личность» </vt:lpstr>
      <vt:lpstr> Шаг  1. Историческая личность в современной методике преподавания истории </vt:lpstr>
      <vt:lpstr> Шаг 2. Что такое историческая личность? </vt:lpstr>
      <vt:lpstr> Шаг 3.Оценочные умения </vt:lpstr>
      <vt:lpstr>Умение оценивать деятельность исторической личности</vt:lpstr>
      <vt:lpstr> Виды оценочных действий </vt:lpstr>
      <vt:lpstr> Шаг 4. Что оцениванием? </vt:lpstr>
      <vt:lpstr> Развитие ожидаемых образовательных результатов учащихся основной школы в рамках апробационной деятельности </vt:lpstr>
      <vt:lpstr>Слайд 9</vt:lpstr>
      <vt:lpstr> Шаг 5. Как оцениваем?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путь к «умению оценивать историческую личность» </dc:title>
  <dc:creator>Виктор Юрьевич</dc:creator>
  <cp:lastModifiedBy>Учитель_2</cp:lastModifiedBy>
  <cp:revision>5</cp:revision>
  <dcterms:created xsi:type="dcterms:W3CDTF">2018-11-27T02:39:20Z</dcterms:created>
  <dcterms:modified xsi:type="dcterms:W3CDTF">2018-11-27T10:45:52Z</dcterms:modified>
</cp:coreProperties>
</file>